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3" r:id="rId2"/>
    <p:sldId id="261" r:id="rId3"/>
    <p:sldId id="256" r:id="rId4"/>
    <p:sldId id="284" r:id="rId5"/>
    <p:sldId id="257" r:id="rId6"/>
    <p:sldId id="258" r:id="rId7"/>
    <p:sldId id="260" r:id="rId8"/>
    <p:sldId id="285" r:id="rId9"/>
    <p:sldId id="286" r:id="rId10"/>
    <p:sldId id="259"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AE1B7B-D942-4635-9777-5221511150E0}" type="datetimeFigureOut">
              <a:rPr lang="en-US" smtClean="0"/>
              <a:t>1/15/2014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55DCF3-B038-4566-85E7-DD75CC65B8BC}" type="slidenum">
              <a:rPr lang="en-US" smtClean="0"/>
              <a:t>‹#›</a:t>
            </a:fld>
            <a:endParaRPr lang="en-US"/>
          </a:p>
        </p:txBody>
      </p:sp>
    </p:spTree>
    <p:extLst>
      <p:ext uri="{BB962C8B-B14F-4D97-AF65-F5344CB8AC3E}">
        <p14:creationId xmlns:p14="http://schemas.microsoft.com/office/powerpoint/2010/main" val="3389258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Chipping away at</a:t>
            </a:r>
            <a:r>
              <a:rPr lang="en-US" baseline="0" dirty="0" smtClean="0"/>
              <a:t> the edge of a rock to make a sharp edge</a:t>
            </a:r>
            <a:endParaRPr lang="en-US" dirty="0"/>
          </a:p>
        </p:txBody>
      </p:sp>
      <p:sp>
        <p:nvSpPr>
          <p:cNvPr id="4" name="Slide Number Placeholder 3"/>
          <p:cNvSpPr>
            <a:spLocks noGrp="1"/>
          </p:cNvSpPr>
          <p:nvPr>
            <p:ph type="sldNum" sz="quarter" idx="10"/>
          </p:nvPr>
        </p:nvSpPr>
        <p:spPr/>
        <p:txBody>
          <a:bodyPr/>
          <a:lstStyle/>
          <a:p>
            <a:fld id="{E555DCF3-B038-4566-85E7-DD75CC65B8BC}" type="slidenum">
              <a:rPr lang="en-US" smtClean="0"/>
              <a:t>2</a:t>
            </a:fld>
            <a:endParaRPr lang="en-US"/>
          </a:p>
        </p:txBody>
      </p:sp>
    </p:spTree>
    <p:extLst>
      <p:ext uri="{BB962C8B-B14F-4D97-AF65-F5344CB8AC3E}">
        <p14:creationId xmlns:p14="http://schemas.microsoft.com/office/powerpoint/2010/main" val="796016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55DCF3-B038-4566-85E7-DD75CC65B8BC}" type="slidenum">
              <a:rPr lang="en-US" smtClean="0"/>
              <a:t>5</a:t>
            </a:fld>
            <a:endParaRPr lang="en-US"/>
          </a:p>
        </p:txBody>
      </p:sp>
    </p:spTree>
    <p:extLst>
      <p:ext uri="{BB962C8B-B14F-4D97-AF65-F5344CB8AC3E}">
        <p14:creationId xmlns:p14="http://schemas.microsoft.com/office/powerpoint/2010/main" val="4294546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F70AF3-588A-48AF-83B4-A2986E57C93A}"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5CD3D-662B-47C3-B7B0-C735B73BC7D8}" type="slidenum">
              <a:rPr lang="en-US" smtClean="0"/>
              <a:t>‹#›</a:t>
            </a:fld>
            <a:endParaRPr lang="en-US"/>
          </a:p>
        </p:txBody>
      </p:sp>
    </p:spTree>
    <p:extLst>
      <p:ext uri="{BB962C8B-B14F-4D97-AF65-F5344CB8AC3E}">
        <p14:creationId xmlns:p14="http://schemas.microsoft.com/office/powerpoint/2010/main" val="302791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F70AF3-588A-48AF-83B4-A2986E57C93A}"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5CD3D-662B-47C3-B7B0-C735B73BC7D8}" type="slidenum">
              <a:rPr lang="en-US" smtClean="0"/>
              <a:t>‹#›</a:t>
            </a:fld>
            <a:endParaRPr lang="en-US"/>
          </a:p>
        </p:txBody>
      </p:sp>
    </p:spTree>
    <p:extLst>
      <p:ext uri="{BB962C8B-B14F-4D97-AF65-F5344CB8AC3E}">
        <p14:creationId xmlns:p14="http://schemas.microsoft.com/office/powerpoint/2010/main" val="1659366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F70AF3-588A-48AF-83B4-A2986E57C93A}"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5CD3D-662B-47C3-B7B0-C735B73BC7D8}" type="slidenum">
              <a:rPr lang="en-US" smtClean="0"/>
              <a:t>‹#›</a:t>
            </a:fld>
            <a:endParaRPr lang="en-US"/>
          </a:p>
        </p:txBody>
      </p:sp>
    </p:spTree>
    <p:extLst>
      <p:ext uri="{BB962C8B-B14F-4D97-AF65-F5344CB8AC3E}">
        <p14:creationId xmlns:p14="http://schemas.microsoft.com/office/powerpoint/2010/main" val="325043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F70AF3-588A-48AF-83B4-A2986E57C93A}"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5CD3D-662B-47C3-B7B0-C735B73BC7D8}" type="slidenum">
              <a:rPr lang="en-US" smtClean="0"/>
              <a:t>‹#›</a:t>
            </a:fld>
            <a:endParaRPr lang="en-US"/>
          </a:p>
        </p:txBody>
      </p:sp>
    </p:spTree>
    <p:extLst>
      <p:ext uri="{BB962C8B-B14F-4D97-AF65-F5344CB8AC3E}">
        <p14:creationId xmlns:p14="http://schemas.microsoft.com/office/powerpoint/2010/main" val="99169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F70AF3-588A-48AF-83B4-A2986E57C93A}"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5CD3D-662B-47C3-B7B0-C735B73BC7D8}" type="slidenum">
              <a:rPr lang="en-US" smtClean="0"/>
              <a:t>‹#›</a:t>
            </a:fld>
            <a:endParaRPr lang="en-US"/>
          </a:p>
        </p:txBody>
      </p:sp>
    </p:spTree>
    <p:extLst>
      <p:ext uri="{BB962C8B-B14F-4D97-AF65-F5344CB8AC3E}">
        <p14:creationId xmlns:p14="http://schemas.microsoft.com/office/powerpoint/2010/main" val="913177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F70AF3-588A-48AF-83B4-A2986E57C93A}"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5CD3D-662B-47C3-B7B0-C735B73BC7D8}" type="slidenum">
              <a:rPr lang="en-US" smtClean="0"/>
              <a:t>‹#›</a:t>
            </a:fld>
            <a:endParaRPr lang="en-US"/>
          </a:p>
        </p:txBody>
      </p:sp>
    </p:spTree>
    <p:extLst>
      <p:ext uri="{BB962C8B-B14F-4D97-AF65-F5344CB8AC3E}">
        <p14:creationId xmlns:p14="http://schemas.microsoft.com/office/powerpoint/2010/main" val="175202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F70AF3-588A-48AF-83B4-A2986E57C93A}" type="datetimeFigureOut">
              <a:rPr lang="en-US" smtClean="0"/>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5CD3D-662B-47C3-B7B0-C735B73BC7D8}" type="slidenum">
              <a:rPr lang="en-US" smtClean="0"/>
              <a:t>‹#›</a:t>
            </a:fld>
            <a:endParaRPr lang="en-US"/>
          </a:p>
        </p:txBody>
      </p:sp>
    </p:spTree>
    <p:extLst>
      <p:ext uri="{BB962C8B-B14F-4D97-AF65-F5344CB8AC3E}">
        <p14:creationId xmlns:p14="http://schemas.microsoft.com/office/powerpoint/2010/main" val="67254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F70AF3-588A-48AF-83B4-A2986E57C93A}" type="datetimeFigureOut">
              <a:rPr lang="en-US" smtClean="0"/>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5CD3D-662B-47C3-B7B0-C735B73BC7D8}" type="slidenum">
              <a:rPr lang="en-US" smtClean="0"/>
              <a:t>‹#›</a:t>
            </a:fld>
            <a:endParaRPr lang="en-US"/>
          </a:p>
        </p:txBody>
      </p:sp>
    </p:spTree>
    <p:extLst>
      <p:ext uri="{BB962C8B-B14F-4D97-AF65-F5344CB8AC3E}">
        <p14:creationId xmlns:p14="http://schemas.microsoft.com/office/powerpoint/2010/main" val="2091962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70AF3-588A-48AF-83B4-A2986E57C93A}" type="datetimeFigureOut">
              <a:rPr lang="en-US" smtClean="0"/>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5CD3D-662B-47C3-B7B0-C735B73BC7D8}" type="slidenum">
              <a:rPr lang="en-US" smtClean="0"/>
              <a:t>‹#›</a:t>
            </a:fld>
            <a:endParaRPr lang="en-US"/>
          </a:p>
        </p:txBody>
      </p:sp>
    </p:spTree>
    <p:extLst>
      <p:ext uri="{BB962C8B-B14F-4D97-AF65-F5344CB8AC3E}">
        <p14:creationId xmlns:p14="http://schemas.microsoft.com/office/powerpoint/2010/main" val="815890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F70AF3-588A-48AF-83B4-A2986E57C93A}"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5CD3D-662B-47C3-B7B0-C735B73BC7D8}" type="slidenum">
              <a:rPr lang="en-US" smtClean="0"/>
              <a:t>‹#›</a:t>
            </a:fld>
            <a:endParaRPr lang="en-US"/>
          </a:p>
        </p:txBody>
      </p:sp>
    </p:spTree>
    <p:extLst>
      <p:ext uri="{BB962C8B-B14F-4D97-AF65-F5344CB8AC3E}">
        <p14:creationId xmlns:p14="http://schemas.microsoft.com/office/powerpoint/2010/main" val="3893602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F70AF3-588A-48AF-83B4-A2986E57C93A}"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5CD3D-662B-47C3-B7B0-C735B73BC7D8}" type="slidenum">
              <a:rPr lang="en-US" smtClean="0"/>
              <a:t>‹#›</a:t>
            </a:fld>
            <a:endParaRPr lang="en-US"/>
          </a:p>
        </p:txBody>
      </p:sp>
    </p:spTree>
    <p:extLst>
      <p:ext uri="{BB962C8B-B14F-4D97-AF65-F5344CB8AC3E}">
        <p14:creationId xmlns:p14="http://schemas.microsoft.com/office/powerpoint/2010/main" val="664601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70AF3-588A-48AF-83B4-A2986E57C93A}" type="datetimeFigureOut">
              <a:rPr lang="en-US" smtClean="0"/>
              <a:t>1/15/2014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5CD3D-662B-47C3-B7B0-C735B73BC7D8}" type="slidenum">
              <a:rPr lang="en-US" smtClean="0"/>
              <a:t>‹#›</a:t>
            </a:fld>
            <a:endParaRPr lang="en-US"/>
          </a:p>
        </p:txBody>
      </p:sp>
    </p:spTree>
    <p:extLst>
      <p:ext uri="{BB962C8B-B14F-4D97-AF65-F5344CB8AC3E}">
        <p14:creationId xmlns:p14="http://schemas.microsoft.com/office/powerpoint/2010/main" val="552346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sa=i&amp;rct=j&amp;q=&amp;source=images&amp;cd=&amp;cad=rja&amp;docid=4grkrQ2CFRcfMM&amp;tbnid=XifW3yTQFyG6CM:&amp;ved=0CAUQjRw&amp;url=http://www.aboriginalartstore.com.au/aboriginal-art-culture/inapaku-dreaming-audio-intervi.php&amp;ei=-sa5UZ2kLOnl4AOM6IDoBg&amp;bvm=bv.47883778,d.dmg&amp;psig=AFQjCNFWIx5EpAGk-4Baf3suwKwh4-BO9Q&amp;ust=1371215990646644" TargetMode="External"/><Relationship Id="rId1" Type="http://schemas.openxmlformats.org/officeDocument/2006/relationships/slideLayout" Target="../slideLayouts/slideLayout2.xml"/><Relationship Id="rId4" Type="http://schemas.openxmlformats.org/officeDocument/2006/relationships/hyperlink" Target="http://www.youtube.com/watch?v=l2TZ8cw-e24"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boriginal+bark+painting&amp;source=images&amp;cd=&amp;cad=rja&amp;docid=FpZ7HvU0aifzmM&amp;tbnid=R0lFkPHliOt61M:&amp;ved=0CAUQjRw&amp;url=http://www.tribalmania.com/X-RAYFISH.htm&amp;ei=VfWlUambLqPi4AOFpIGIAw&amp;bvm=bv.47008514,d.dmg&amp;psig=AFQjCNFaDQe_tAXbjEI4HVXJQM3ThhN5ew&amp;ust=136991708674150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source=images&amp;cd=&amp;cad=rja&amp;docid=LDb1kqTriV31EM&amp;tbnid=RkGYrwjAe1eseM:&amp;ved=0CAUQjRw&amp;url=http://art-educ4kids.weebly.com/aboriginal-art-and-patterning.html&amp;ei=4Y64UeGABMTY0gHEroGQCw&amp;bvm=bv.47810305,d.dmg&amp;psig=AFQjCNFZsjDKqfgu9iH0hYdK8RTsfNUAkA&amp;ust=137113608508434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amp;source=images&amp;cd=&amp;cad=rja&amp;docid=H_poLz3Ifdk2xM&amp;tbnid=iwAb7ihnfTvEsM:&amp;ved=0CAUQjRw&amp;url=http://www.thesaint-online.com/2013/04/germaine-greer-reintroducing-aboriginal-art-to-the-masses/&amp;ei=DY-4UaChE7Ss0AGiy4DgCA&amp;bvm=bv.47810305,d.dmg&amp;psig=AFQjCNFZsjDKqfgu9iH0hYdK8RTsfNUAkA&amp;ust=137113608508434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boriginal+art&amp;source=images&amp;cd=&amp;cad=rja&amp;docid=qs5G4IQVNJldoM&amp;tbnid=5UsDO7ThVo4FHM:&amp;ved=0CAUQjRw&amp;url=http://www.aboriginalartworld.com.au/view_art.asp?aid=45&amp;ei=Md6tUf7hC_S30AGEgYGgCw&amp;bvm=bv.47244034,d.dmQ&amp;psig=AFQjCNHkKFk34NMTMSEjOK2Tb6ImnVGqbQ&amp;ust=1370435484553056"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amp;source=images&amp;cd=&amp;cad=rja&amp;docid=s8h9BIcIoOroLM&amp;tbnid=B4KkjKGKw_HAdM:&amp;ved=0CAUQjRw&amp;url=http://australia.phillipmartin.info/australia_aborigine_art.htm&amp;ei=NI-4UeSZO6TA0gHp94CwBw&amp;bvm=bv.47810305,d.dmg&amp;psig=AFQjCNFZsjDKqfgu9iH0hYdK8RTsfNUAkA&amp;ust=137113608508434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amp;source=images&amp;cd=&amp;cad=rja&amp;docid=q8Qhp_wtUHknNM&amp;tbnid=_qawBx765VG0CM:&amp;ved=0CAUQjRw&amp;url=http://www.bubblews.com/news/295590-discovering-the-aboriginal-arts-in-australia&amp;ei=bY-4UfSvG6fJ0QGLt4HoDw&amp;bvm=bv.47810305,d.dmg&amp;psig=AFQjCNFZsjDKqfgu9iH0hYdK8RTsfNUAkA&amp;ust=137113608508434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rl?sa=i&amp;rct=j&amp;q=&amp;source=images&amp;cd=&amp;cad=rja&amp;docid=qs5G4IQVNJldoM&amp;tbnid=5UsDO7ThVo4FHM:&amp;ved=0CAUQjRw&amp;url=http://www.sodahead.com/fun/the-thought-bubble-test/question-3699517/&amp;ei=iI-4UY6pLqX20gG3qICYCQ&amp;bvm=bv.47810305,d.dmg&amp;psig=AFQjCNFZsjDKqfgu9iH0hYdK8RTsfNUAkA&amp;ust=137113608508434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sa=i&amp;rct=j&amp;q=&amp;source=images&amp;cd=&amp;cad=rja&amp;docid=BX3nhFLOVerk3M&amp;tbnid=NWOAJQdpY5LQvM:&amp;ved=0CAUQjRw&amp;url=http://www.janesoceania.com/australia_aboriginal_art/index1.htm&amp;ei=qo-4UamEGaPB0AH04oGIDw&amp;bvm=bv.47810305,d.dmg&amp;psig=AFQjCNFZsjDKqfgu9iH0hYdK8RTsfNUAkA&amp;ust=1371136085084344"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rl?sa=i&amp;rct=j&amp;q=&amp;source=images&amp;cd=&amp;cad=rja&amp;docid=IsK2Gpng2-DX2M&amp;tbnid=s3crTszGUnsHhM:&amp;ved=0CAUQjRw&amp;url=http://mikaidt.dk/2004/imc2abor.html&amp;ei=2I-4Uc_IPMuO0QHvi4DoDQ&amp;bvm=bv.47810305,d.dmg&amp;psig=AFQjCNFZsjDKqfgu9iH0hYdK8RTsfNUAkA&amp;ust=137113608508434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url?sa=i&amp;rct=j&amp;q=&amp;source=images&amp;cd=&amp;cad=rja&amp;docid=n8aJhgm40oHMeM&amp;tbnid=lekt7tBLcUAYDM:&amp;ved=0CAUQjRw&amp;url=http://www.creativespirits.info/aboriginalculture/arts/aboriginal-art-authenticity&amp;ei=DJC4UfPRMePC0QGC5YDgDQ&amp;bvm=bv.47810305,d.dmg&amp;psig=AFQjCNFZsjDKqfgu9iH0hYdK8RTsfNUAkA&amp;ust=137113608508434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australiantest.com/blog/page/2/"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url?sa=i&amp;rct=j&amp;q=&amp;source=images&amp;cd=&amp;cad=rja&amp;docid=6Ip141hDYW-lRM&amp;tbnid=OCJkI1qM8-_0YM:&amp;ved=0CAUQjRw&amp;url=http://www.wadlata.sa.gov.au/img523_dash_524/Perente-and-Goanna/pd.php&amp;ei=RZC4UfGCPIe-0QHYuYHgDg&amp;bvm=bv.47810305,d.dmg&amp;psig=AFQjCNFZsjDKqfgu9iH0hYdK8RTsfNUAkA&amp;ust=137113608508434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fr.artquid.com/artist/jabale/favorit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url?sa=i&amp;rct=j&amp;q=&amp;source=images&amp;cd=&amp;cad=rja&amp;docid=CMtzKUCJ9IXO7M&amp;tbnid=oWM1fzD3ZQ_A5M:&amp;ved=0CAUQjRw&amp;url=http://holycrossrumsonart.blogspot.com/2013/04/australia.html&amp;ei=pJC4Ub2DPKfX0gG97IHABw&amp;bvm=bv.47810305,d.dmg&amp;psig=AFQjCNFZsjDKqfgu9iH0hYdK8RTsfNUAkA&amp;ust=137113608508434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boriginal+art&amp;source=images&amp;cd=&amp;cad=rja&amp;docid=LDb1kqTriV31EM&amp;tbnid=RkGYrwjAe1eseM:&amp;ved=0CAUQjRw&amp;url=http://art-educ4kids.weebly.com/aboriginal-art-and-patterning.html&amp;ei=C_KlUei7NoPV0gGd-ID4BQ&amp;bvm=bv.47008514,d.dmQ&amp;psig=AFQjCNE-hCg5gP0J1w4bUtuZySEX-ZTnwQ&amp;ust=136984177749781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om/url?sa=i&amp;rct=j&amp;q=&amp;source=images&amp;cd=&amp;cad=rja&amp;docid=7g76al6GxKOPQM&amp;tbnid=-8qFHmNq3L_AAM:&amp;ved=0CAUQjRw&amp;url=http://www.flickriver.com/groups/845384@N20/pool/interesting/&amp;ei=6ZC4UeK1JauQ0QH8vIHQCA&amp;bvm=bv.47810305,d.dmg&amp;psig=AFQjCNFZsjDKqfgu9iH0hYdK8RTsfNUAkA&amp;ust=137113608508434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source=images&amp;cd=&amp;cad=rja&amp;docid=lgM-9SPcEYiboM&amp;tbnid=oF8-BiWzjpY0fM:&amp;ved=0CAUQjRw&amp;url=http://www.didgeswedoo.com.au/aboriginal.html&amp;ei=Rse5UebRD8Hi4AOtx4CgCA&amp;bvm=bv.47883778,d.dmg&amp;psig=AFQjCNFWIx5EpAGk-4Baf3suwKwh4-BO9Q&amp;ust=137121599064664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boriginal+art&amp;source=images&amp;cd=&amp;cad=rja&amp;docid=ORrVOE-eXc3_cM&amp;tbnid=louoczRgkrqZIM:&amp;ved=0CAUQjRw&amp;url=http://swanmoreart.wordpress.com/2012/01/25/yr8-aboriginal-art-project-inc-homework-tasks/&amp;ei=OvOlUYHTN6So0AGYpoC4BQ&amp;bvm=bv.47008514,d.dmQ&amp;psig=AFQjCNE-hCg5gP0J1w4bUtuZySEX-ZTnwQ&amp;ust=136984177749781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thesaint-online.com/2013/04/germaine-greer-reintroducing-aboriginal-art-to-the-mass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boriginal+art&amp;source=images&amp;cd=&amp;cad=rja&amp;docid=CWQPm0LB7GqpVM&amp;tbnid=iywp-61nhNiKaM:&amp;ved=0CAUQjRw&amp;url=http://artid.com/members/dreamsofcreation/blog/post/4567-australian-aboriginal-art-traditional-verses-contemporary&amp;ei=mPSlUY_rE6XN0wHE7oHQAw&amp;bvm=bv.47008514,d.dmQ&amp;psig=AFQjCNE-hCg5gP0J1w4bUtuZySEX-ZTnwQ&amp;ust=136984177749781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source=images&amp;cd=&amp;cad=rja&amp;docid=ykAA7dNwZXB9rM&amp;tbnid=kRLd0iC-DdlgpM:&amp;ved=0CAUQjRw&amp;url=http://www.trueblueaboriginalarts.com.au/prod32.htm&amp;ei=ry67Uea6B_Kx0QHS0YDgBQ&amp;bvm=bv.47883778,d.dmQ&amp;psig=AFQjCNEhMkbOEt7hdIO9_8YSsKXbGuxkXQ&amp;ust=1371308073826823" TargetMode="Externa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source=images&amp;cd=&amp;cad=rja&amp;docid=KdPsw4hQGplW2M&amp;tbnid=Aq0upBqzZHNTyM:&amp;ved=0CAUQjRw&amp;url=http://prevos.net/blog/tag/art/&amp;ei=wS-7UbazEoOZ0QGV54DICw&amp;bvm=bv.47883778,d.dmQ&amp;psig=AFQjCNEhMkbOEt7hdIO9_8YSsKXbGuxkXQ&amp;ust=137130807382682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boriginalartstore.com.au/photos/inapaku_dreaming_audio_intervi_phot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709"/>
            <a:ext cx="9166038" cy="68857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400" y="609600"/>
            <a:ext cx="8077200" cy="5562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1981200"/>
            <a:ext cx="8077200" cy="1143000"/>
          </a:xfrm>
        </p:spPr>
        <p:txBody>
          <a:bodyPr>
            <a:normAutofit fontScale="90000"/>
          </a:bodyPr>
          <a:lstStyle/>
          <a:p>
            <a:r>
              <a:rPr lang="en-US" dirty="0">
                <a:hlinkClick r:id="rId4"/>
              </a:rPr>
              <a:t>http://</a:t>
            </a:r>
            <a:r>
              <a:rPr lang="en-US" dirty="0" smtClean="0">
                <a:hlinkClick r:id="rId4"/>
              </a:rPr>
              <a:t>www.youtube.com/watch?v=l2TZ8cw-e24</a:t>
            </a:r>
            <a:r>
              <a:rPr lang="en-US" dirty="0" smtClean="0"/>
              <a:t/>
            </a:r>
            <a:br>
              <a:rPr lang="en-US" dirty="0" smtClean="0"/>
            </a:br>
            <a:endParaRPr lang="en-US" dirty="0"/>
          </a:p>
        </p:txBody>
      </p:sp>
    </p:spTree>
    <p:extLst>
      <p:ext uri="{BB962C8B-B14F-4D97-AF65-F5344CB8AC3E}">
        <p14:creationId xmlns:p14="http://schemas.microsoft.com/office/powerpoint/2010/main" val="321510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990601"/>
            <a:ext cx="8229600" cy="2895599"/>
          </a:xfrm>
        </p:spPr>
        <p:txBody>
          <a:bodyPr>
            <a:normAutofit/>
          </a:bodyPr>
          <a:lstStyle/>
          <a:p>
            <a:r>
              <a:rPr lang="en-US" dirty="0" smtClean="0">
                <a:solidFill>
                  <a:schemeClr val="bg1"/>
                </a:solidFill>
                <a:effectLst/>
              </a:rPr>
              <a:t>The oldest form of Aboriginal art but many bark paintings have perished over time. </a:t>
            </a:r>
          </a:p>
          <a:p>
            <a:r>
              <a:rPr lang="en-US" dirty="0" smtClean="0">
                <a:solidFill>
                  <a:schemeClr val="bg1"/>
                </a:solidFill>
                <a:effectLst/>
              </a:rPr>
              <a:t>Not only is the bark prone to decay and disintegration, but the ochre paints used also have a relatively short life.</a:t>
            </a:r>
            <a:endParaRPr lang="en-US" dirty="0">
              <a:solidFill>
                <a:schemeClr val="bg1"/>
              </a:solidFill>
            </a:endParaRPr>
          </a:p>
        </p:txBody>
      </p:sp>
      <p:sp>
        <p:nvSpPr>
          <p:cNvPr id="2" name="Title 1"/>
          <p:cNvSpPr>
            <a:spLocks noGrp="1"/>
          </p:cNvSpPr>
          <p:nvPr>
            <p:ph type="title"/>
          </p:nvPr>
        </p:nvSpPr>
        <p:spPr>
          <a:xfrm>
            <a:off x="457200" y="0"/>
            <a:ext cx="8229600" cy="1143000"/>
          </a:xfrm>
        </p:spPr>
        <p:txBody>
          <a:bodyPr/>
          <a:lstStyle/>
          <a:p>
            <a:r>
              <a:rPr lang="en-US" dirty="0" smtClean="0">
                <a:solidFill>
                  <a:schemeClr val="bg1"/>
                </a:solidFill>
              </a:rPr>
              <a:t>Painting on Bark</a:t>
            </a:r>
            <a:endParaRPr lang="en-US" dirty="0">
              <a:solidFill>
                <a:schemeClr val="bg1"/>
              </a:solidFill>
            </a:endParaRPr>
          </a:p>
        </p:txBody>
      </p:sp>
      <p:pic>
        <p:nvPicPr>
          <p:cNvPr id="5124" name="Picture 4" descr="http://www.tribalmania.com/images/xrayfish.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714750"/>
            <a:ext cx="6791325"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277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normAutofit lnSpcReduction="10000"/>
          </a:bodyPr>
          <a:lstStyle/>
          <a:p>
            <a:r>
              <a:rPr lang="en-US" dirty="0" smtClean="0"/>
              <a:t>Draw a sketch of an animal, </a:t>
            </a:r>
            <a:r>
              <a:rPr lang="en-US" dirty="0" smtClean="0"/>
              <a:t>or </a:t>
            </a:r>
            <a:r>
              <a:rPr lang="en-US" dirty="0" smtClean="0"/>
              <a:t>design you would like to use for your Aboriginal art creation, you may also use the internet for inspiration</a:t>
            </a:r>
          </a:p>
          <a:p>
            <a:r>
              <a:rPr lang="en-US" dirty="0" smtClean="0"/>
              <a:t>Lightly draw your final image onto a piece </a:t>
            </a:r>
            <a:r>
              <a:rPr lang="en-US" smtClean="0"/>
              <a:t>of </a:t>
            </a:r>
            <a:r>
              <a:rPr lang="en-US" smtClean="0"/>
              <a:t>  8 </a:t>
            </a:r>
            <a:r>
              <a:rPr lang="en-US" dirty="0" smtClean="0"/>
              <a:t>½  </a:t>
            </a:r>
            <a:r>
              <a:rPr lang="en-US" smtClean="0"/>
              <a:t>X </a:t>
            </a:r>
            <a:r>
              <a:rPr lang="en-US" smtClean="0"/>
              <a:t>11 </a:t>
            </a:r>
            <a:r>
              <a:rPr lang="en-US" dirty="0" smtClean="0"/>
              <a:t>paper</a:t>
            </a:r>
          </a:p>
          <a:p>
            <a:r>
              <a:rPr lang="en-US" dirty="0" smtClean="0"/>
              <a:t>You will then fill in the image and the negative space around it with dots, symbols and designs used in Aboriginal art</a:t>
            </a:r>
          </a:p>
        </p:txBody>
      </p:sp>
    </p:spTree>
    <p:extLst>
      <p:ext uri="{BB962C8B-B14F-4D97-AF65-F5344CB8AC3E}">
        <p14:creationId xmlns:p14="http://schemas.microsoft.com/office/powerpoint/2010/main" val="1772580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67.222.56.248/shop/shimages/pa5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618"/>
            <a:ext cx="5257800" cy="6897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855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67.222.56.248/shop/shimages/pa14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545"/>
            <a:ext cx="679757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92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67.222.56.248/shop/shimages/pa1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854"/>
            <a:ext cx="5762770" cy="6844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347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67.222.56.248/shop/shimages/pa14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927"/>
            <a:ext cx="5715000" cy="6852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611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67.222.56.248/shop/shimages/pa8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3886200" cy="679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456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67.222.56.248/shop/shimages/pa8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2327"/>
            <a:ext cx="4953000" cy="678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122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art-educ4kids.weebly.com/uploads/8/9/6/9/8969100/8470354_orig.jpg?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363"/>
            <a:ext cx="9147950" cy="6337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535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www.thesaint-online.com/wp-content/uploads/2013/04/Aboriginal-dot-ar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6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043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aboriginalartworld.com.au/uploads/pageImages/WIPJI0007_copied_to_website_4_Dec_08.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7417"/>
            <a:ext cx="9638153" cy="69929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400" y="609600"/>
            <a:ext cx="8077200" cy="5562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p:cNvSpPr txBox="1">
            <a:spLocks/>
          </p:cNvSpPr>
          <p:nvPr/>
        </p:nvSpPr>
        <p:spPr>
          <a:xfrm>
            <a:off x="457200" y="609600"/>
            <a:ext cx="82296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smtClean="0">
                <a:effectLst>
                  <a:glow rad="63500">
                    <a:schemeClr val="accent2">
                      <a:satMod val="175000"/>
                      <a:alpha val="40000"/>
                    </a:schemeClr>
                  </a:glow>
                  <a:outerShdw blurRad="38100" dist="38100" dir="2700000" algn="tl">
                    <a:srgbClr val="000000">
                      <a:alpha val="43137"/>
                    </a:srgbClr>
                  </a:outerShdw>
                </a:effectLst>
                <a:latin typeface="Segoe Marker" pitchFamily="66" charset="0"/>
              </a:rPr>
              <a:t>Aboriginal People of Australia</a:t>
            </a:r>
            <a:endParaRPr lang="en-US" sz="6600" dirty="0">
              <a:effectLst>
                <a:glow rad="63500">
                  <a:schemeClr val="accent2">
                    <a:satMod val="175000"/>
                    <a:alpha val="40000"/>
                  </a:schemeClr>
                </a:glow>
                <a:outerShdw blurRad="38100" dist="38100" dir="2700000" algn="tl">
                  <a:srgbClr val="000000">
                    <a:alpha val="43137"/>
                  </a:srgbClr>
                </a:outerShdw>
              </a:effectLst>
              <a:latin typeface="Segoe Marker" pitchFamily="66" charset="0"/>
            </a:endParaRPr>
          </a:p>
        </p:txBody>
      </p:sp>
      <p:sp>
        <p:nvSpPr>
          <p:cNvPr id="7" name="Content Placeholder 4"/>
          <p:cNvSpPr txBox="1">
            <a:spLocks/>
          </p:cNvSpPr>
          <p:nvPr/>
        </p:nvSpPr>
        <p:spPr>
          <a:xfrm>
            <a:off x="533400" y="1752601"/>
            <a:ext cx="8077200" cy="44196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Australia's Aboriginal culture probably represents the </a:t>
            </a:r>
            <a:r>
              <a:rPr lang="en-US" b="1" dirty="0"/>
              <a:t>oldest surviving culture</a:t>
            </a:r>
            <a:r>
              <a:rPr lang="en-US" dirty="0"/>
              <a:t> in the world, with the use of stone tool technology and painting with red ochre pigment dating back over 60,000 </a:t>
            </a:r>
            <a:r>
              <a:rPr lang="en-US" dirty="0" smtClean="0"/>
              <a:t>years</a:t>
            </a:r>
          </a:p>
          <a:p>
            <a:r>
              <a:rPr lang="en-US" dirty="0"/>
              <a:t>The </a:t>
            </a:r>
            <a:r>
              <a:rPr lang="en-US" b="1" dirty="0"/>
              <a:t>longest continuing religion in the world</a:t>
            </a:r>
            <a:r>
              <a:rPr lang="en-US" dirty="0"/>
              <a:t> belongs to Australia's Aborigines, with the Rainbow Serpent mythology recorded in rock shelter paintings believed to be 7,000 years </a:t>
            </a:r>
            <a:r>
              <a:rPr lang="en-US" dirty="0" smtClean="0"/>
              <a:t>old, this </a:t>
            </a:r>
            <a:r>
              <a:rPr lang="en-US" dirty="0"/>
              <a:t>Ancestral Being is still important to local people. </a:t>
            </a:r>
          </a:p>
        </p:txBody>
      </p:sp>
    </p:spTree>
    <p:extLst>
      <p:ext uri="{BB962C8B-B14F-4D97-AF65-F5344CB8AC3E}">
        <p14:creationId xmlns:p14="http://schemas.microsoft.com/office/powerpoint/2010/main" val="2625107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t0.gstatic.com/images?q=tbn:ANd9GcSxbJ3r2eGgeyRJHd4QW51wf92graQh-oq8U8sCVnBidJLLJOhNP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5715000" cy="6918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18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www.bubblews.com/assets/images/news/1100223519_136276320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4" y="0"/>
            <a:ext cx="9096103" cy="702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498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art.bryntegschool.co.uk/wp-content/gallery/aboriginal-art-9t-9b-feb-2012/year-9-aboriginal-00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58298"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907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www.janesoceania.com/australia_aboriginal_art/aboriginal_art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4" y="0"/>
            <a:ext cx="9157063" cy="6882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318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http://mikaidt.dk/2004/images/DSC02080danny-eastwoo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676"/>
            <a:ext cx="9436100" cy="707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771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http://www.creativespirits.info/aboriginalculture/arts/images/viscopy-9557660P.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52400"/>
            <a:ext cx="9100659"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660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http://www.australiantest.com/blog/wp-content/uploads/2010/12/LR9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6126"/>
            <a:ext cx="7086600" cy="6980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http://www.wadlata.sa.gov.au/productimages/img523-52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1" y="0"/>
            <a:ext cx="9181011" cy="6889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986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http://s1.artquid.fr/art/0/158/40499.1839103181.3.45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5014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220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http://3.bp.blogspot.com/-Kq21oyjYKrM/UXa0MFugWYI/AAAAAAAAAiw/MIKXr003dS4/s1600/aboriginal_art_goan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928" y="-34834"/>
            <a:ext cx="8984071" cy="694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650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rt-educ4kids.weebly.com/uploads/8/9/6/9/8969100/8470354_orig.jpg?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989937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3400" y="609600"/>
            <a:ext cx="8077200" cy="5562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p:txBody>
          <a:bodyPr>
            <a:normAutofit/>
          </a:bodyPr>
          <a:lstStyle/>
          <a:p>
            <a:r>
              <a:rPr lang="en-US" dirty="0" smtClean="0">
                <a:effectLst/>
              </a:rPr>
              <a:t>Aboriginal art is based on important ancient stories and symbols centered on 'the Dreamtime' – the period in which Indigenous people believe the world was created. </a:t>
            </a:r>
          </a:p>
          <a:p>
            <a:r>
              <a:rPr lang="en-US" dirty="0" smtClean="0">
                <a:effectLst/>
              </a:rPr>
              <a:t>The Dreamtime stories are up to and possibly even exceeding 50,000 years old, and have been handed down through the generations virtually unchanged for all those years.</a:t>
            </a:r>
            <a:endParaRPr lang="en-US" dirty="0"/>
          </a:p>
        </p:txBody>
      </p:sp>
      <p:sp>
        <p:nvSpPr>
          <p:cNvPr id="4" name="Title 3"/>
          <p:cNvSpPr>
            <a:spLocks noGrp="1"/>
          </p:cNvSpPr>
          <p:nvPr>
            <p:ph type="title"/>
          </p:nvPr>
        </p:nvSpPr>
        <p:spPr>
          <a:xfrm>
            <a:off x="457200" y="609600"/>
            <a:ext cx="8229600" cy="1143000"/>
          </a:xfrm>
        </p:spPr>
        <p:txBody>
          <a:bodyPr>
            <a:normAutofit/>
          </a:bodyPr>
          <a:lstStyle/>
          <a:p>
            <a:r>
              <a:rPr lang="en-US" sz="6600" dirty="0" smtClean="0">
                <a:effectLst>
                  <a:glow rad="63500">
                    <a:schemeClr val="accent2">
                      <a:satMod val="175000"/>
                      <a:alpha val="40000"/>
                    </a:schemeClr>
                  </a:glow>
                  <a:outerShdw blurRad="38100" dist="38100" dir="2700000" algn="tl">
                    <a:srgbClr val="000000">
                      <a:alpha val="43137"/>
                    </a:srgbClr>
                  </a:outerShdw>
                </a:effectLst>
                <a:latin typeface="Segoe Marker" pitchFamily="66" charset="0"/>
              </a:rPr>
              <a:t>Aboriginal Art</a:t>
            </a:r>
            <a:endParaRPr lang="en-US" sz="6600" dirty="0">
              <a:effectLst>
                <a:glow rad="63500">
                  <a:schemeClr val="accent2">
                    <a:satMod val="175000"/>
                    <a:alpha val="40000"/>
                  </a:schemeClr>
                </a:glow>
                <a:outerShdw blurRad="38100" dist="38100" dir="2700000" algn="tl">
                  <a:srgbClr val="000000">
                    <a:alpha val="43137"/>
                  </a:srgbClr>
                </a:outerShdw>
              </a:effectLst>
              <a:latin typeface="Segoe Marker" pitchFamily="66" charset="0"/>
            </a:endParaRPr>
          </a:p>
        </p:txBody>
      </p:sp>
    </p:spTree>
    <p:extLst>
      <p:ext uri="{BB962C8B-B14F-4D97-AF65-F5344CB8AC3E}">
        <p14:creationId xmlns:p14="http://schemas.microsoft.com/office/powerpoint/2010/main" val="3941001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http://farm1.static.flickr.com/34/206343594_f71aa3bddc.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594"/>
            <a:ext cx="9118851" cy="6000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064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didgeswedoo.com.au/photo/aboriginal-12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56294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400" y="609600"/>
            <a:ext cx="8077200" cy="5562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09600"/>
            <a:ext cx="8229600" cy="609600"/>
          </a:xfrm>
        </p:spPr>
        <p:txBody>
          <a:bodyPr>
            <a:normAutofit fontScale="90000"/>
          </a:bodyPr>
          <a:lstStyle/>
          <a:p>
            <a:r>
              <a:rPr lang="en-US" sz="3600" dirty="0" smtClean="0"/>
              <a:t>The Dreamtime Rainbow Serpent Story</a:t>
            </a:r>
            <a:endParaRPr lang="en-US" sz="3600" dirty="0"/>
          </a:p>
        </p:txBody>
      </p:sp>
      <p:sp>
        <p:nvSpPr>
          <p:cNvPr id="4" name="Content Placeholder 3"/>
          <p:cNvSpPr>
            <a:spLocks noGrp="1"/>
          </p:cNvSpPr>
          <p:nvPr>
            <p:ph idx="1"/>
          </p:nvPr>
        </p:nvSpPr>
        <p:spPr>
          <a:xfrm>
            <a:off x="533400" y="1143000"/>
            <a:ext cx="8077200" cy="5029200"/>
          </a:xfrm>
        </p:spPr>
        <p:txBody>
          <a:bodyPr>
            <a:normAutofit fontScale="40000" lnSpcReduction="20000"/>
          </a:bodyPr>
          <a:lstStyle/>
          <a:p>
            <a:pPr marL="0" indent="0">
              <a:buNone/>
            </a:pPr>
            <a:r>
              <a:rPr lang="en-US" dirty="0" smtClean="0"/>
              <a:t>In </a:t>
            </a:r>
            <a:r>
              <a:rPr lang="en-US" dirty="0"/>
              <a:t>the Dreamtime all earth lay sleeping. Nothing moved. Nothing grew. One day the Rainbow Serpent awoke from her slumber and came out from under the ground</a:t>
            </a:r>
            <a:r>
              <a:rPr lang="en-US" dirty="0" smtClean="0"/>
              <a:t>.</a:t>
            </a:r>
          </a:p>
          <a:p>
            <a:pPr marL="0" indent="0">
              <a:buNone/>
            </a:pPr>
            <a:endParaRPr lang="en-US" dirty="0"/>
          </a:p>
          <a:p>
            <a:pPr marL="0" indent="0">
              <a:buNone/>
            </a:pPr>
            <a:r>
              <a:rPr lang="en-US" dirty="0"/>
              <a:t>She travelled far and wide and eventually grew tired and curled up and slept. She left marks of her sleeping body and her winding tracks. Then she returned to the place where she had first appeared, and called to the frogs, “Come out</a:t>
            </a:r>
            <a:r>
              <a:rPr lang="en-US" dirty="0" smtClean="0"/>
              <a:t>!”</a:t>
            </a:r>
          </a:p>
          <a:p>
            <a:pPr marL="0" indent="0">
              <a:buNone/>
            </a:pPr>
            <a:endParaRPr lang="en-US" dirty="0"/>
          </a:p>
          <a:p>
            <a:pPr marL="0" indent="0">
              <a:buNone/>
            </a:pPr>
            <a:r>
              <a:rPr lang="en-US" dirty="0"/>
              <a:t>The frogs came out slow because their bellies were heavy with water, which they had stored in their sleep. The Rainbow serpent tickled their stomachs and when the frogs laughed, water ran all over the earth to fill the tracks of the Rainbow serpents’ wanderings. This is how lakes and rivers were formed</a:t>
            </a:r>
            <a:r>
              <a:rPr lang="en-US" dirty="0" smtClean="0"/>
              <a:t>.</a:t>
            </a:r>
          </a:p>
          <a:p>
            <a:pPr marL="0" indent="0">
              <a:buNone/>
            </a:pPr>
            <a:endParaRPr lang="en-US" dirty="0"/>
          </a:p>
          <a:p>
            <a:pPr marL="0" indent="0">
              <a:buNone/>
            </a:pPr>
            <a:r>
              <a:rPr lang="en-US" dirty="0"/>
              <a:t>With water, grass and trees sprang up. Also all animals awoke and followed the rainbow serpent across the land. They were happy on earth and each lived and gathered food with his own tribe. Some animals live in rocks, others on the plains and others in trees and in the air</a:t>
            </a:r>
            <a:r>
              <a:rPr lang="en-US" dirty="0" smtClean="0"/>
              <a:t>.</a:t>
            </a:r>
          </a:p>
          <a:p>
            <a:pPr marL="0" indent="0">
              <a:buNone/>
            </a:pPr>
            <a:endParaRPr lang="en-US" dirty="0"/>
          </a:p>
          <a:p>
            <a:pPr marL="0" indent="0">
              <a:buNone/>
            </a:pPr>
            <a:r>
              <a:rPr lang="en-US" dirty="0"/>
              <a:t>The Rainbow Serpent made laws that they all were to obey, but some became quarrelsome and made trouble. The Rainbow Serpent said,” Those who keep my laws will be rewarded; I shall give them human form. Those who break my laws will be punished and turned to stone, never to walk the earth again</a:t>
            </a:r>
            <a:r>
              <a:rPr lang="en-US" dirty="0" smtClean="0"/>
              <a:t>.</a:t>
            </a:r>
          </a:p>
          <a:p>
            <a:pPr marL="0" indent="0">
              <a:buNone/>
            </a:pPr>
            <a:endParaRPr lang="en-US" dirty="0"/>
          </a:p>
          <a:p>
            <a:pPr marL="0" indent="0">
              <a:buNone/>
            </a:pPr>
            <a:r>
              <a:rPr lang="en-US" dirty="0"/>
              <a:t>The lawbreakers became stone and turned to mountains and hills, but those who kept the laws were turned into human form. The Rainbow Serpent gave each of them their own totem of the animal, bird or reptile from whence they came. The tribes knew themselves by their totems. Kangaroo, emu, carpet snake, and many, many more. So no one would starve, the Rainbow Serpent ruled that no man should eat of his totem, but only of other totems. This way there was food for everyone</a:t>
            </a:r>
            <a:r>
              <a:rPr lang="en-US" dirty="0" smtClean="0"/>
              <a:t>.</a:t>
            </a:r>
          </a:p>
          <a:p>
            <a:pPr marL="0" indent="0">
              <a:buNone/>
            </a:pPr>
            <a:endParaRPr lang="en-US" dirty="0"/>
          </a:p>
          <a:p>
            <a:pPr marL="0" indent="0">
              <a:buNone/>
            </a:pPr>
            <a:r>
              <a:rPr lang="en-US" dirty="0"/>
              <a:t>The tribes lived together on the land given to them by the Rainbow Serpent or Mother of Life and knew the land would always be theirs, and no one should ever take it from them.</a:t>
            </a:r>
          </a:p>
          <a:p>
            <a:pPr marL="0" indent="0">
              <a:buNone/>
            </a:pPr>
            <a:endParaRPr lang="en-US" dirty="0"/>
          </a:p>
        </p:txBody>
      </p:sp>
    </p:spTree>
    <p:extLst>
      <p:ext uri="{BB962C8B-B14F-4D97-AF65-F5344CB8AC3E}">
        <p14:creationId xmlns:p14="http://schemas.microsoft.com/office/powerpoint/2010/main" val="1513635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anmoreart.files.wordpress.com/2012/01/aboriginal_art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24115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 y="609600"/>
            <a:ext cx="8077200" cy="5562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752600"/>
            <a:ext cx="8229600" cy="4373563"/>
          </a:xfrm>
        </p:spPr>
        <p:txBody>
          <a:bodyPr>
            <a:normAutofit fontScale="92500" lnSpcReduction="20000"/>
          </a:bodyPr>
          <a:lstStyle/>
          <a:p>
            <a:r>
              <a:rPr lang="en-US" dirty="0" smtClean="0">
                <a:effectLst/>
              </a:rPr>
              <a:t>It is a major part of the unwritten 'encyclopedia' of being an Aboriginal person and it may have many layers of meaning. </a:t>
            </a:r>
          </a:p>
          <a:p>
            <a:r>
              <a:rPr lang="en-US" dirty="0" smtClean="0">
                <a:effectLst/>
              </a:rPr>
              <a:t>Australian Aboriginal people have no written language of their own, and so the important stories central to the people's culture are based on the traditional icons (symbols) and information in the artwork, which go hand in hand with recounted stories, dance or song, helping to pass on vital information and preserve their culture.</a:t>
            </a:r>
            <a:endParaRPr lang="en-US" dirty="0"/>
          </a:p>
        </p:txBody>
      </p:sp>
      <p:sp>
        <p:nvSpPr>
          <p:cNvPr id="2" name="Title 1"/>
          <p:cNvSpPr>
            <a:spLocks noGrp="1"/>
          </p:cNvSpPr>
          <p:nvPr>
            <p:ph type="title"/>
          </p:nvPr>
        </p:nvSpPr>
        <p:spPr>
          <a:xfrm>
            <a:off x="505777" y="607423"/>
            <a:ext cx="8104823" cy="1143000"/>
          </a:xfrm>
        </p:spPr>
        <p:txBody>
          <a:bodyPr>
            <a:noAutofit/>
          </a:bodyPr>
          <a:lstStyle/>
          <a:p>
            <a:r>
              <a:rPr lang="en-US" sz="4000" b="1" dirty="0" smtClean="0">
                <a:effectLst/>
              </a:rPr>
              <a:t>Aboriginal art also stands as a written language:</a:t>
            </a:r>
            <a:endParaRPr lang="en-US" sz="4000" b="1" dirty="0"/>
          </a:p>
        </p:txBody>
      </p:sp>
    </p:spTree>
    <p:extLst>
      <p:ext uri="{BB962C8B-B14F-4D97-AF65-F5344CB8AC3E}">
        <p14:creationId xmlns:p14="http://schemas.microsoft.com/office/powerpoint/2010/main" val="3544679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hesaint-online.com/wp-content/uploads/2013/04/Aboriginal-dot-ar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04958" cy="7010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 y="609600"/>
            <a:ext cx="8077200" cy="5562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fontScale="85000" lnSpcReduction="20000"/>
          </a:bodyPr>
          <a:lstStyle/>
          <a:p>
            <a:r>
              <a:rPr lang="en-US" dirty="0" smtClean="0">
                <a:effectLst/>
              </a:rPr>
              <a:t>A painting (in effect a visual story) is often used by the aboriginal people for different purposes, and the interpretations of the iconography (symbols) in the artwork can vary according to the audience. </a:t>
            </a:r>
          </a:p>
          <a:p>
            <a:r>
              <a:rPr lang="en-US" dirty="0" smtClean="0">
                <a:effectLst/>
              </a:rPr>
              <a:t>The story may take one form when told to children, and a very different and higher level form when speaking to initiated elders. </a:t>
            </a:r>
          </a:p>
          <a:p>
            <a:r>
              <a:rPr lang="en-US" dirty="0" smtClean="0">
                <a:effectLst/>
              </a:rPr>
              <a:t>The stories behind many of the artworks when related to children have a strong educational and </a:t>
            </a:r>
            <a:r>
              <a:rPr lang="en-US" dirty="0" err="1" smtClean="0">
                <a:effectLst/>
              </a:rPr>
              <a:t>behavioural</a:t>
            </a:r>
            <a:r>
              <a:rPr lang="en-US" dirty="0" smtClean="0">
                <a:effectLst/>
              </a:rPr>
              <a:t> aspect </a:t>
            </a:r>
          </a:p>
          <a:p>
            <a:pPr lvl="1"/>
            <a:r>
              <a:rPr lang="en-US" dirty="0" smtClean="0">
                <a:effectLst/>
              </a:rPr>
              <a:t>Somewhat like </a:t>
            </a:r>
            <a:r>
              <a:rPr lang="en-US" dirty="0" err="1" smtClean="0">
                <a:effectLst/>
              </a:rPr>
              <a:t>Aesops</a:t>
            </a:r>
            <a:r>
              <a:rPr lang="en-US" dirty="0" smtClean="0">
                <a:effectLst/>
              </a:rPr>
              <a:t> Fables where there can be information and/or a moral to the story where good or bad </a:t>
            </a:r>
            <a:r>
              <a:rPr lang="en-US" dirty="0" err="1" smtClean="0">
                <a:effectLst/>
              </a:rPr>
              <a:t>behaviour</a:t>
            </a:r>
            <a:r>
              <a:rPr lang="en-US" dirty="0" smtClean="0">
                <a:effectLst/>
              </a:rPr>
              <a:t> and consequences are highlighted.</a:t>
            </a:r>
            <a:endParaRPr lang="en-US" dirty="0"/>
          </a:p>
        </p:txBody>
      </p:sp>
      <p:sp>
        <p:nvSpPr>
          <p:cNvPr id="2" name="Title 1"/>
          <p:cNvSpPr>
            <a:spLocks noGrp="1"/>
          </p:cNvSpPr>
          <p:nvPr>
            <p:ph type="title"/>
          </p:nvPr>
        </p:nvSpPr>
        <p:spPr>
          <a:xfrm>
            <a:off x="487679" y="533400"/>
            <a:ext cx="8229600" cy="1143000"/>
          </a:xfrm>
        </p:spPr>
        <p:txBody>
          <a:bodyPr>
            <a:normAutofit/>
          </a:bodyPr>
          <a:lstStyle/>
          <a:p>
            <a:r>
              <a:rPr lang="en-US" sz="4000" b="1" smtClean="0"/>
              <a:t>Paintings </a:t>
            </a:r>
            <a:r>
              <a:rPr lang="en-US" sz="4000" b="1" dirty="0" smtClean="0"/>
              <a:t>are also used for teaching:</a:t>
            </a:r>
            <a:endParaRPr lang="en-US" sz="4000" b="1" dirty="0"/>
          </a:p>
        </p:txBody>
      </p:sp>
    </p:spTree>
    <p:extLst>
      <p:ext uri="{BB962C8B-B14F-4D97-AF65-F5344CB8AC3E}">
        <p14:creationId xmlns:p14="http://schemas.microsoft.com/office/powerpoint/2010/main" val="2198560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mages.artid.com/images/blogs/4482/7121861zoomed.jpe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1052553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 y="609600"/>
            <a:ext cx="8077200" cy="5562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r>
              <a:rPr lang="en-US" dirty="0" smtClean="0">
                <a:effectLst/>
              </a:rPr>
              <a:t>Where ancient and important stories are concerned, and particularly those containing secret or sacred information, an artist must have permission to paint the story she or he paints. </a:t>
            </a:r>
          </a:p>
          <a:p>
            <a:r>
              <a:rPr lang="en-US" dirty="0" smtClean="0">
                <a:effectLst/>
              </a:rPr>
              <a:t>Traditional Aboriginal artists cannot paint a story that does not belong to them through family lineage.</a:t>
            </a:r>
            <a:endParaRPr lang="en-US" dirty="0"/>
          </a:p>
        </p:txBody>
      </p:sp>
      <p:sp>
        <p:nvSpPr>
          <p:cNvPr id="2" name="Title 1"/>
          <p:cNvSpPr>
            <a:spLocks noGrp="1"/>
          </p:cNvSpPr>
          <p:nvPr>
            <p:ph type="title"/>
          </p:nvPr>
        </p:nvSpPr>
        <p:spPr>
          <a:xfrm>
            <a:off x="457200" y="609600"/>
            <a:ext cx="8229600" cy="1143000"/>
          </a:xfrm>
        </p:spPr>
        <p:txBody>
          <a:bodyPr>
            <a:noAutofit/>
          </a:bodyPr>
          <a:lstStyle/>
          <a:p>
            <a:r>
              <a:rPr lang="en-US" sz="3600" b="1" dirty="0" smtClean="0">
                <a:effectLst/>
              </a:rPr>
              <a:t>Artists need permission to paint a particular story:</a:t>
            </a:r>
            <a:endParaRPr lang="en-US" sz="3600" b="1" dirty="0"/>
          </a:p>
        </p:txBody>
      </p:sp>
    </p:spTree>
    <p:extLst>
      <p:ext uri="{BB962C8B-B14F-4D97-AF65-F5344CB8AC3E}">
        <p14:creationId xmlns:p14="http://schemas.microsoft.com/office/powerpoint/2010/main" val="1427746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rueblueaboriginalarts.com.au/images/aboriginal%20art%20rosabella%20ryder%20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4099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400" y="609600"/>
            <a:ext cx="8077200" cy="5562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Symbols</a:t>
            </a:r>
            <a:endParaRPr lang="en-US" dirty="0"/>
          </a:p>
        </p:txBody>
      </p:sp>
      <p:sp>
        <p:nvSpPr>
          <p:cNvPr id="6" name="Content Placeholder 5"/>
          <p:cNvSpPr>
            <a:spLocks noGrp="1"/>
          </p:cNvSpPr>
          <p:nvPr>
            <p:ph idx="1"/>
          </p:nvPr>
        </p:nvSpPr>
        <p:spPr>
          <a:xfrm>
            <a:off x="457200" y="1143000"/>
            <a:ext cx="8229600" cy="4983163"/>
          </a:xfrm>
        </p:spPr>
        <p:txBody>
          <a:bodyPr/>
          <a:lstStyle/>
          <a:p>
            <a:r>
              <a:rPr lang="en-US" dirty="0" smtClean="0"/>
              <a:t>While the most commonly used symbols are relatively simple, they can be used in elaborate combinations to tell more complex stories</a:t>
            </a:r>
          </a:p>
        </p:txBody>
      </p:sp>
      <p:pic>
        <p:nvPicPr>
          <p:cNvPr id="8" name="Picture 4" descr="Aboriginal art symb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899" y="2656794"/>
            <a:ext cx="3543301" cy="342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221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revos.net/wp-content/uploads/2007/09/larapint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42117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400" y="609600"/>
            <a:ext cx="8077200" cy="5562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57200" y="609600"/>
            <a:ext cx="8229600" cy="838200"/>
          </a:xfrm>
        </p:spPr>
        <p:txBody>
          <a:bodyPr>
            <a:normAutofit/>
          </a:bodyPr>
          <a:lstStyle/>
          <a:p>
            <a:r>
              <a:rPr lang="en-US" sz="4800" b="1" dirty="0" smtClean="0"/>
              <a:t>Dotting</a:t>
            </a:r>
            <a:endParaRPr lang="en-US" sz="4800" b="1" dirty="0"/>
          </a:p>
        </p:txBody>
      </p:sp>
      <p:sp>
        <p:nvSpPr>
          <p:cNvPr id="6" name="Content Placeholder 5"/>
          <p:cNvSpPr>
            <a:spLocks noGrp="1"/>
          </p:cNvSpPr>
          <p:nvPr>
            <p:ph idx="1"/>
          </p:nvPr>
        </p:nvSpPr>
        <p:spPr>
          <a:xfrm>
            <a:off x="457200" y="1371600"/>
            <a:ext cx="8229600" cy="4754563"/>
          </a:xfrm>
        </p:spPr>
        <p:txBody>
          <a:bodyPr>
            <a:normAutofit lnSpcReduction="10000"/>
          </a:bodyPr>
          <a:lstStyle/>
          <a:p>
            <a:r>
              <a:rPr lang="en-US" dirty="0" smtClean="0"/>
              <a:t>Johnny Warangkula was one of the 1</a:t>
            </a:r>
            <a:r>
              <a:rPr lang="en-US" baseline="30000" dirty="0" smtClean="0"/>
              <a:t>st</a:t>
            </a:r>
            <a:r>
              <a:rPr lang="en-US" dirty="0" smtClean="0"/>
              <a:t> artists to use dotting as the background for his paintings</a:t>
            </a:r>
          </a:p>
          <a:p>
            <a:r>
              <a:rPr lang="en-US" dirty="0" smtClean="0"/>
              <a:t>Dots </a:t>
            </a:r>
            <a:r>
              <a:rPr lang="en-US" dirty="0"/>
              <a:t>are </a:t>
            </a:r>
            <a:r>
              <a:rPr lang="en-US" dirty="0" smtClean="0"/>
              <a:t>one </a:t>
            </a:r>
            <a:r>
              <a:rPr lang="en-US" dirty="0"/>
              <a:t>of the </a:t>
            </a:r>
            <a:r>
              <a:rPr lang="en-US" dirty="0" smtClean="0"/>
              <a:t>conventional </a:t>
            </a:r>
            <a:r>
              <a:rPr lang="en-US" dirty="0"/>
              <a:t>symbols used and are what give a lot of Aboriginal art its character</a:t>
            </a:r>
          </a:p>
          <a:p>
            <a:pPr lvl="1"/>
            <a:r>
              <a:rPr lang="en-US" dirty="0"/>
              <a:t>Ironically, </a:t>
            </a:r>
            <a:r>
              <a:rPr lang="en-US" dirty="0" smtClean="0"/>
              <a:t>dotting began to be used to obscure some meanings and hide some of the symbolism that was not meant to be exposed to the un-initiated</a:t>
            </a:r>
            <a:endParaRPr lang="en-US" dirty="0"/>
          </a:p>
          <a:p>
            <a:endParaRPr lang="en-US" dirty="0"/>
          </a:p>
        </p:txBody>
      </p:sp>
    </p:spTree>
    <p:extLst>
      <p:ext uri="{BB962C8B-B14F-4D97-AF65-F5344CB8AC3E}">
        <p14:creationId xmlns:p14="http://schemas.microsoft.com/office/powerpoint/2010/main" val="3499209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1527</TotalTime>
  <Words>1007</Words>
  <Application>Microsoft Office PowerPoint</Application>
  <PresentationFormat>On-screen Show (4:3)</PresentationFormat>
  <Paragraphs>48</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http://www.youtube.com/watch?v=l2TZ8cw-e24 </vt:lpstr>
      <vt:lpstr>PowerPoint Presentation</vt:lpstr>
      <vt:lpstr>Aboriginal Art</vt:lpstr>
      <vt:lpstr>The Dreamtime Rainbow Serpent Story</vt:lpstr>
      <vt:lpstr>Aboriginal art also stands as a written language:</vt:lpstr>
      <vt:lpstr>Paintings are also used for teaching:</vt:lpstr>
      <vt:lpstr>Artists need permission to paint a particular story:</vt:lpstr>
      <vt:lpstr>Symbols</vt:lpstr>
      <vt:lpstr>Dotting</vt:lpstr>
      <vt:lpstr>Painting on Bark</vt:lpstr>
      <vt:lpstr>Assignment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Treney, Carolyn</dc:creator>
  <cp:lastModifiedBy>Treney, Carolyn</cp:lastModifiedBy>
  <cp:revision>26</cp:revision>
  <dcterms:created xsi:type="dcterms:W3CDTF">2013-05-28T14:58:01Z</dcterms:created>
  <dcterms:modified xsi:type="dcterms:W3CDTF">2014-01-15T18:15:15Z</dcterms:modified>
</cp:coreProperties>
</file>